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2F80DA2-49F7-4198-8A1D-28EBC9BE8BB6}">
          <p14:sldIdLst>
            <p14:sldId id="256"/>
            <p14:sldId id="265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7"/>
          </p14:sldIdLst>
        </p14:section>
        <p14:section name="Untitled Section" id="{C5D4A758-44C5-4238-AD28-4B510722E89A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62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9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0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5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495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2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67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F72D2-E003-4910-8E02-FCEA8311102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94E78-DA4D-4388-B596-C1928F964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4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&#1582;&#1585;&#1608;&#1601;.doc" TargetMode="Externa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تصنيف الكائنات الحية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إعداد المعلمة رولا ابو فرحة </a:t>
            </a:r>
          </a:p>
          <a:p>
            <a:r>
              <a:rPr lang="ar-SA" dirty="0"/>
              <a:t>الصف الثامن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7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hlinkClick r:id="rId3" action="ppaction://hlinkfile"/>
              </a:rPr>
              <a:t>مستويات التصنيف 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095167"/>
              </p:ext>
            </p:extLst>
          </p:nvPr>
        </p:nvGraphicFramePr>
        <p:xfrm>
          <a:off x="2636699" y="1524000"/>
          <a:ext cx="3916501" cy="490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r:id="rId4" imgW="6722906" imgH="8412552" progId="Word.Document.8">
                  <p:embed/>
                </p:oleObj>
              </mc:Choice>
              <mc:Fallback>
                <p:oleObj name="Document" r:id="rId4" imgW="6722906" imgH="8412552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36699" y="1524000"/>
                        <a:ext cx="3916501" cy="490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735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تصنيف الورد</a:t>
            </a:r>
            <a:endParaRPr lang="en-US" dirty="0"/>
          </a:p>
        </p:txBody>
      </p:sp>
      <p:pic>
        <p:nvPicPr>
          <p:cNvPr id="4098" name="Picture 2" descr="C:\Users\user\Downloads\٢٠٢٠٠٤٠١_١٩٣٤٠٢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828800"/>
            <a:ext cx="596265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72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ownloads\٢٠٢٠٠٤٠١_١٩٣٩٢٦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1238250"/>
            <a:ext cx="497205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6705600" cy="781050"/>
          </a:xfrm>
        </p:spPr>
        <p:txBody>
          <a:bodyPr/>
          <a:lstStyle/>
          <a:p>
            <a:r>
              <a:rPr lang="ar-SA" dirty="0" smtClean="0"/>
              <a:t>تصنيف النمر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5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ما هو علم التصنيف 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SA" dirty="0" smtClean="0"/>
          </a:p>
          <a:p>
            <a:pPr marL="0" indent="0" algn="r">
              <a:buNone/>
            </a:pPr>
            <a:r>
              <a:rPr lang="ar-SA" dirty="0"/>
              <a:t> </a:t>
            </a:r>
            <a:r>
              <a:rPr lang="ar-SA" dirty="0" smtClean="0"/>
              <a:t>  هو العلم الذي يهتم بدراسة الكائنات الحية وتشابهها لوضعها في مجموعات بناءا على صفات مشتركة بينها.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8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أهمية علم التصنيف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 smtClean="0"/>
              <a:t>1- </a:t>
            </a:r>
            <a:r>
              <a:rPr lang="ar-SA" dirty="0"/>
              <a:t>تسهيل دراسة الكائنات الحية </a:t>
            </a:r>
            <a:r>
              <a:rPr lang="ar-SA" dirty="0" smtClean="0"/>
              <a:t>و حفظ خصائصها</a:t>
            </a:r>
          </a:p>
          <a:p>
            <a:pPr marL="0" indent="0" algn="r">
              <a:buNone/>
            </a:pPr>
            <a:r>
              <a:rPr lang="ar-SA" dirty="0" smtClean="0"/>
              <a:t>2- وضع انواع الكائنات الحية المكتشفة حديثا في مكانها المناسب </a:t>
            </a:r>
          </a:p>
          <a:p>
            <a:pPr marL="0" indent="0" algn="r">
              <a:buNone/>
            </a:pPr>
            <a:r>
              <a:rPr lang="ar-SA" dirty="0" smtClean="0"/>
              <a:t>3- </a:t>
            </a:r>
            <a:r>
              <a:rPr lang="ar-SA" dirty="0"/>
              <a:t>إعطاء اسم علمي للكائن الحي </a:t>
            </a:r>
            <a:r>
              <a:rPr lang="ar-SA" dirty="0" smtClean="0"/>
              <a:t>يسهل التواصل بين العلماء على اختلاف جنسياتهم.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42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العلماء ومساهماتهم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SA" b="1" dirty="0"/>
              <a:t>أرسطو : الفيلسوف اليوناني </a:t>
            </a:r>
          </a:p>
          <a:p>
            <a:pPr marL="0" indent="0" algn="r">
              <a:buNone/>
            </a:pPr>
            <a:r>
              <a:rPr lang="ar-SA" b="1" dirty="0"/>
              <a:t>صنف الكائنات الحية الى حيوانات ونباتات </a:t>
            </a:r>
          </a:p>
          <a:p>
            <a:pPr marL="0" indent="0" algn="r">
              <a:buNone/>
            </a:pPr>
            <a:r>
              <a:rPr lang="ar-SA" b="1" dirty="0"/>
              <a:t>وصنف الحيوانات الى : هوائية ومائية وأرضية </a:t>
            </a:r>
          </a:p>
          <a:p>
            <a:pPr marL="0" indent="0" algn="r">
              <a:buNone/>
            </a:pPr>
            <a:r>
              <a:rPr lang="ar-SA" b="1" dirty="0"/>
              <a:t>وصنف النباتات الى اشجار وشجيرات واعشاب </a:t>
            </a:r>
          </a:p>
          <a:p>
            <a:pPr marL="0" indent="0" algn="r">
              <a:buNone/>
            </a:pPr>
            <a:r>
              <a:rPr lang="ar-SA" b="1" dirty="0" smtClean="0"/>
              <a:t>العالم </a:t>
            </a:r>
            <a:r>
              <a:rPr lang="ar-SA" b="1" dirty="0"/>
              <a:t>ال</a:t>
            </a:r>
            <a:r>
              <a:rPr lang="en-US" b="1" dirty="0" err="1"/>
              <a:t>انجليزي</a:t>
            </a:r>
            <a:r>
              <a:rPr lang="ar-SA" b="1" dirty="0"/>
              <a:t>    : جون </a:t>
            </a:r>
            <a:r>
              <a:rPr lang="ar-SA" b="1" dirty="0" smtClean="0"/>
              <a:t>ري- أدخل مفهوم النوع</a:t>
            </a:r>
            <a:endParaRPr lang="ar-SA" b="1" dirty="0"/>
          </a:p>
          <a:p>
            <a:pPr marL="0" indent="0" algn="r">
              <a:buNone/>
            </a:pPr>
            <a:r>
              <a:rPr lang="ar-SA" b="1" dirty="0" smtClean="0"/>
              <a:t>العالم </a:t>
            </a:r>
            <a:r>
              <a:rPr lang="ar-SA" b="1" dirty="0"/>
              <a:t>ال</a:t>
            </a:r>
            <a:r>
              <a:rPr lang="en-US" b="1" dirty="0" err="1"/>
              <a:t>سويدي</a:t>
            </a:r>
            <a:r>
              <a:rPr lang="ar-SA" b="1" dirty="0"/>
              <a:t>     : كارلوس لينيوس </a:t>
            </a:r>
            <a:r>
              <a:rPr lang="ar-SA" b="1" dirty="0" smtClean="0"/>
              <a:t>– ادخل مفهوم الجنس</a:t>
            </a:r>
            <a:endParaRPr lang="ar-SA" b="1" dirty="0"/>
          </a:p>
          <a:p>
            <a:pPr marL="0" indent="0" algn="r">
              <a:buNone/>
            </a:pPr>
            <a:r>
              <a:rPr lang="ar-SA" b="1" dirty="0" smtClean="0"/>
              <a:t>العالم </a:t>
            </a:r>
            <a:r>
              <a:rPr lang="ar-SA" b="1" dirty="0"/>
              <a:t>ال</a:t>
            </a:r>
            <a:r>
              <a:rPr lang="en-US" b="1" dirty="0" err="1"/>
              <a:t>امريكي</a:t>
            </a:r>
            <a:r>
              <a:rPr lang="ar-SA" b="1" dirty="0"/>
              <a:t>     : </a:t>
            </a:r>
            <a:r>
              <a:rPr lang="en-US" b="1" dirty="0" err="1"/>
              <a:t>روبرت</a:t>
            </a:r>
            <a:r>
              <a:rPr lang="en-US" b="1" dirty="0"/>
              <a:t> </a:t>
            </a:r>
            <a:r>
              <a:rPr lang="en-US" b="1" dirty="0" err="1" smtClean="0"/>
              <a:t>ويتكر</a:t>
            </a:r>
            <a:r>
              <a:rPr lang="ar-SA" b="1" dirty="0" smtClean="0"/>
              <a:t> – وضع الكائنات الحية في خمس مجموعات سماها ممالك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72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مفهوم النوع للكائن الحي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/>
              <a:t>كائنات حية متشابهة في الشكل والتركيب </a:t>
            </a:r>
            <a:r>
              <a:rPr lang="ar-SA" dirty="0" smtClean="0"/>
              <a:t>الداخلي ويضم ايضا  ( التركيب الجيني </a:t>
            </a:r>
            <a:r>
              <a:rPr lang="ar-SA" dirty="0"/>
              <a:t>) قادرين على التزاوج فيما بينهم وانتاج نسل </a:t>
            </a:r>
            <a:r>
              <a:rPr lang="ar-SA" dirty="0" smtClean="0"/>
              <a:t>خصب . </a:t>
            </a:r>
            <a:endParaRPr lang="ar-SA" dirty="0"/>
          </a:p>
          <a:p>
            <a:pPr marL="0" indent="0" algn="r">
              <a:buNone/>
            </a:pPr>
            <a:endParaRPr lang="ar-SA" dirty="0"/>
          </a:p>
          <a:p>
            <a:pPr marL="0" indent="0" algn="r">
              <a:buNone/>
            </a:pPr>
            <a:r>
              <a:rPr lang="ar-SA" dirty="0" smtClean="0"/>
              <a:t>مثال </a:t>
            </a:r>
            <a:r>
              <a:rPr lang="ar-SA" dirty="0"/>
              <a:t>: تزاوج الفرس مع الحمار </a:t>
            </a:r>
            <a:r>
              <a:rPr lang="ar-SA" dirty="0" smtClean="0"/>
              <a:t>– نوعين مختلفين  وناتج التزاوج هو كائن حي ( البغل) غير قادر على الانجاب .</a:t>
            </a:r>
            <a:endParaRPr lang="ar-SA" dirty="0"/>
          </a:p>
          <a:p>
            <a:pPr marL="0" indent="0" algn="r">
              <a:buNone/>
            </a:pPr>
            <a:r>
              <a:rPr lang="ar-SA" dirty="0"/>
              <a:t> </a:t>
            </a:r>
          </a:p>
          <a:p>
            <a:pPr marL="0" indent="0" algn="r">
              <a:buNone/>
            </a:pPr>
            <a:r>
              <a:rPr lang="ar-SA" dirty="0"/>
              <a:t>العالم الذي ادخل مفهوم النوع هو </a:t>
            </a:r>
            <a:r>
              <a:rPr lang="ar-SA" b="1" u="sng" dirty="0"/>
              <a:t>جون ريه 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5845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مفهوم الجنس للكائن الحي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SA" dirty="0"/>
          </a:p>
          <a:p>
            <a:pPr marL="0" indent="0" algn="r">
              <a:buNone/>
            </a:pPr>
            <a:r>
              <a:rPr lang="ar-SA" dirty="0"/>
              <a:t>الانواع المتشابهة وضعها </a:t>
            </a:r>
            <a:r>
              <a:rPr lang="ar-SA" b="1" u="sng" dirty="0"/>
              <a:t>العالم كارلينيوس</a:t>
            </a:r>
            <a:r>
              <a:rPr lang="ar-SA" dirty="0"/>
              <a:t> في مجموعة واحدة </a:t>
            </a:r>
          </a:p>
          <a:p>
            <a:pPr marL="0" indent="0" algn="r">
              <a:buNone/>
            </a:pPr>
            <a:r>
              <a:rPr lang="ar-SA" dirty="0"/>
              <a:t>وأطلق عليها مفهوم الجنس</a:t>
            </a:r>
          </a:p>
          <a:p>
            <a:pPr marL="0" indent="0" algn="r">
              <a:buNone/>
            </a:pPr>
            <a:r>
              <a:rPr lang="ar-SA" dirty="0"/>
              <a:t>مثال : الكلب والذئب نوعين  مختلفين ولكن التشابة بينهما كبير لذلك تم وضعهم في مجموعة واحدة تسمى الجنس واعطيت إسم </a:t>
            </a:r>
            <a:r>
              <a:rPr lang="en-US" dirty="0"/>
              <a:t>(</a:t>
            </a:r>
            <a:r>
              <a:rPr lang="en-US" dirty="0" err="1">
                <a:latin typeface="Informal Roman" pitchFamily="66" charset="0"/>
              </a:rPr>
              <a:t>Canis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885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أمثلة على كائنات حية من نفس الجنس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/>
          </a:p>
          <a:p>
            <a:pPr marL="0" indent="0" algn="r">
              <a:buNone/>
            </a:pPr>
            <a:r>
              <a:rPr lang="en-US"/>
              <a:t>	</a:t>
            </a:r>
            <a:r>
              <a:rPr lang="en-US" b="1"/>
              <a:t>		 Canis lupusالذئب </a:t>
            </a:r>
          </a:p>
          <a:p>
            <a:pPr marL="0" indent="0" algn="r">
              <a:buNone/>
            </a:pPr>
            <a:r>
              <a:rPr lang="en-US" b="1"/>
              <a:t>Canis Familiaris والكلب </a:t>
            </a:r>
          </a:p>
          <a:p>
            <a:pPr marL="0" indent="0" algn="r">
              <a:buNone/>
            </a:pPr>
            <a:r>
              <a:rPr lang="en-US" b="1"/>
              <a:t>القط Felis catus</a:t>
            </a:r>
          </a:p>
          <a:p>
            <a:pPr marL="0" indent="0" algn="r">
              <a:buNone/>
            </a:pPr>
            <a:r>
              <a:rPr lang="en-US" b="1"/>
              <a:t>والقط البري Felis tiger</a:t>
            </a:r>
          </a:p>
          <a:p>
            <a:pPr marL="0" indent="0" algn="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8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الاسم العلمي للكائن الحي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/>
              <a:t>يتكون من مقطعين باللغة اللاتينية </a:t>
            </a:r>
          </a:p>
          <a:p>
            <a:pPr marL="0" indent="0" algn="r">
              <a:buNone/>
            </a:pPr>
            <a:r>
              <a:rPr lang="ar-SA" dirty="0"/>
              <a:t>المقطع الاول يدل على جنس الكائن الحي </a:t>
            </a:r>
          </a:p>
          <a:p>
            <a:pPr marL="0" indent="0" algn="r">
              <a:buNone/>
            </a:pPr>
            <a:r>
              <a:rPr lang="ar-SA" dirty="0"/>
              <a:t>والمقطع الثاني يدل على نوع الكائن الحي </a:t>
            </a:r>
          </a:p>
          <a:p>
            <a:pPr marL="0" indent="0" algn="r">
              <a:buNone/>
            </a:pPr>
            <a:r>
              <a:rPr lang="ar-SA" dirty="0"/>
              <a:t>يبدأ المقطع الاول بحرف كبير اما المقطع الثاني فيبدأ بحرف صغير </a:t>
            </a:r>
          </a:p>
          <a:p>
            <a:pPr marL="0" indent="0" algn="r">
              <a:buNone/>
            </a:pPr>
            <a:r>
              <a:rPr lang="ar-SA" dirty="0"/>
              <a:t>مثال : الاسم العلمي للقط هو </a:t>
            </a:r>
            <a:endParaRPr lang="en-US" dirty="0"/>
          </a:p>
          <a:p>
            <a:pPr marL="0" indent="0" algn="r">
              <a:buNone/>
            </a:pPr>
            <a:r>
              <a:rPr lang="en-US" dirty="0" err="1">
                <a:latin typeface="Lucida Calligraphy" pitchFamily="66" charset="0"/>
              </a:rPr>
              <a:t>Felis</a:t>
            </a:r>
            <a:r>
              <a:rPr lang="en-US" dirty="0">
                <a:latin typeface="Lucida Calligraphy" pitchFamily="66" charset="0"/>
              </a:rPr>
              <a:t> </a:t>
            </a:r>
            <a:r>
              <a:rPr lang="en-US" dirty="0" err="1">
                <a:latin typeface="Lucida Calligraphy" pitchFamily="66" charset="0"/>
              </a:rPr>
              <a:t>catus</a:t>
            </a:r>
            <a:endParaRPr lang="en-US" dirty="0">
              <a:latin typeface="Lucida Calligraphy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التصنيف الحديث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/>
              <a:t>التصنيف الذي وضعه العالم ويتكر </a:t>
            </a:r>
          </a:p>
          <a:p>
            <a:pPr marL="0" indent="0" algn="r">
              <a:buNone/>
            </a:pPr>
            <a:r>
              <a:rPr lang="ar-SA" dirty="0"/>
              <a:t>وقد صنف فية الكائنات الحية في خمس ممالك </a:t>
            </a:r>
          </a:p>
          <a:p>
            <a:pPr marL="0" indent="0" algn="r">
              <a:buNone/>
            </a:pPr>
            <a:r>
              <a:rPr lang="ar-SA" dirty="0"/>
              <a:t>1- مملكة البدائيات </a:t>
            </a:r>
          </a:p>
          <a:p>
            <a:pPr marL="0" indent="0" algn="r">
              <a:buNone/>
            </a:pPr>
            <a:r>
              <a:rPr lang="ar-SA" dirty="0"/>
              <a:t>2- مملكة الطلائعيات </a:t>
            </a:r>
          </a:p>
          <a:p>
            <a:pPr marL="0" indent="0" algn="r">
              <a:buNone/>
            </a:pPr>
            <a:r>
              <a:rPr lang="ar-SA" dirty="0"/>
              <a:t>3- مملكة الفطريات </a:t>
            </a:r>
          </a:p>
          <a:p>
            <a:pPr marL="0" indent="0" algn="r">
              <a:buNone/>
            </a:pPr>
            <a:r>
              <a:rPr lang="ar-SA" dirty="0"/>
              <a:t>4- مملكة النبات </a:t>
            </a:r>
          </a:p>
          <a:p>
            <a:pPr marL="0" indent="0" algn="r">
              <a:buNone/>
            </a:pPr>
            <a:r>
              <a:rPr lang="ar-SA" dirty="0"/>
              <a:t>5- مملكة الحيوان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6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308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Microsoft Word 97 - 2003 Document</vt:lpstr>
      <vt:lpstr>تصنيف الكائنات الحية </vt:lpstr>
      <vt:lpstr>ما هو علم التصنيف ؟</vt:lpstr>
      <vt:lpstr>أهمية علم التصنيف </vt:lpstr>
      <vt:lpstr>العلماء ومساهماتهم </vt:lpstr>
      <vt:lpstr>مفهوم النوع للكائن الحي </vt:lpstr>
      <vt:lpstr>مفهوم الجنس للكائن الحي </vt:lpstr>
      <vt:lpstr>أمثلة على كائنات حية من نفس الجنس </vt:lpstr>
      <vt:lpstr>الاسم العلمي للكائن الحي </vt:lpstr>
      <vt:lpstr>التصنيف الحديث </vt:lpstr>
      <vt:lpstr>مستويات التصنيف </vt:lpstr>
      <vt:lpstr>تصنيف الورد</vt:lpstr>
      <vt:lpstr>تصنيف النمر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تصنيف الكائنات الحية</dc:title>
  <dc:creator>ADEC</dc:creator>
  <cp:lastModifiedBy>user</cp:lastModifiedBy>
  <cp:revision>50</cp:revision>
  <dcterms:created xsi:type="dcterms:W3CDTF">2020-03-25T17:41:04Z</dcterms:created>
  <dcterms:modified xsi:type="dcterms:W3CDTF">2020-04-02T16:04:06Z</dcterms:modified>
</cp:coreProperties>
</file>